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713" r:id="rId5"/>
  </p:sldMasterIdLst>
  <p:notesMasterIdLst>
    <p:notesMasterId r:id="rId28"/>
  </p:notesMasterIdLst>
  <p:handoutMasterIdLst>
    <p:handoutMasterId r:id="rId29"/>
  </p:handoutMasterIdLst>
  <p:sldIdLst>
    <p:sldId id="440" r:id="rId6"/>
    <p:sldId id="443" r:id="rId7"/>
    <p:sldId id="464" r:id="rId8"/>
    <p:sldId id="457" r:id="rId9"/>
    <p:sldId id="458" r:id="rId10"/>
    <p:sldId id="459" r:id="rId11"/>
    <p:sldId id="460" r:id="rId12"/>
    <p:sldId id="461" r:id="rId13"/>
    <p:sldId id="462" r:id="rId14"/>
    <p:sldId id="463" r:id="rId15"/>
    <p:sldId id="449" r:id="rId16"/>
    <p:sldId id="448" r:id="rId17"/>
    <p:sldId id="447" r:id="rId18"/>
    <p:sldId id="446" r:id="rId19"/>
    <p:sldId id="445" r:id="rId20"/>
    <p:sldId id="444" r:id="rId21"/>
    <p:sldId id="450" r:id="rId22"/>
    <p:sldId id="451" r:id="rId23"/>
    <p:sldId id="452" r:id="rId24"/>
    <p:sldId id="465" r:id="rId25"/>
    <p:sldId id="466" r:id="rId26"/>
    <p:sldId id="456" r:id="rId27"/>
  </p:sldIdLst>
  <p:sldSz cx="9144000" cy="6858000" type="screen4x3"/>
  <p:notesSz cx="6797675" cy="992663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 baseline="-250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 baseline="-250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 baseline="-250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 baseline="-250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18A00"/>
    <a:srgbClr val="278F01"/>
    <a:srgbClr val="FFC800"/>
    <a:srgbClr val="A5002D"/>
    <a:srgbClr val="CC0E3A"/>
    <a:srgbClr val="7764CC"/>
    <a:srgbClr val="CCBC06"/>
    <a:srgbClr val="003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189" autoAdjust="0"/>
  </p:normalViewPr>
  <p:slideViewPr>
    <p:cSldViewPr>
      <p:cViewPr varScale="1">
        <p:scale>
          <a:sx n="71" d="100"/>
          <a:sy n="71" d="100"/>
        </p:scale>
        <p:origin x="194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097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6" tIns="45723" rIns="91446" bIns="45723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nl-NL" altLang="nl-NL"/>
              <a:t>Scholenmarkt RSG N.O. Veluwe woensdag 15 november 2006                                  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0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6" tIns="45723" rIns="91446" bIns="45723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4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122"/>
            <a:ext cx="5438775" cy="44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6" tIns="45723" rIns="91446" bIns="457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noProof="0" smtClean="0"/>
              <a:t>Klik om de opmaakprofielen van de modeltekst te bewerken</a:t>
            </a:r>
          </a:p>
          <a:p>
            <a:pPr lvl="1"/>
            <a:r>
              <a:rPr lang="nl-NL" altLang="nl-NL" noProof="0" smtClean="0"/>
              <a:t>Tweede niveau</a:t>
            </a:r>
          </a:p>
          <a:p>
            <a:pPr lvl="2"/>
            <a:r>
              <a:rPr lang="nl-NL" altLang="nl-NL" noProof="0" smtClean="0"/>
              <a:t>Derde niveau</a:t>
            </a:r>
          </a:p>
          <a:p>
            <a:pPr lvl="3"/>
            <a:r>
              <a:rPr lang="nl-NL" altLang="nl-NL" noProof="0" smtClean="0"/>
              <a:t>Vierde niveau</a:t>
            </a:r>
          </a:p>
          <a:p>
            <a:pPr lvl="4"/>
            <a:r>
              <a:rPr lang="nl-NL" altLang="nl-NL" noProof="0" smtClean="0"/>
              <a:t>Vijfde niveau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6" tIns="45723" rIns="91446" bIns="45723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nl-NL" altLang="nl-NL"/>
              <a:t>De Groene Welle</a:t>
            </a:r>
          </a:p>
        </p:txBody>
      </p:sp>
      <p:sp>
        <p:nvSpPr>
          <p:cNvPr id="344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28242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6" tIns="45723" rIns="91446" bIns="45723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Times" charset="0"/>
              </a:defRPr>
            </a:lvl1pPr>
          </a:lstStyle>
          <a:p>
            <a:fld id="{8520786D-34F9-C346-8CCF-9BBE9CAC405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8792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29" charset="-128"/>
        <a:cs typeface="ＭＳ Ｐゴシック" pitchFamily="2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2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2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2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2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nl-NL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" name="Tijdelijke aanduiding voor voettekst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nl-NL" sz="1200" baseline="0">
                <a:latin typeface="Times" charset="0"/>
              </a:rPr>
              <a:t>De Groene Welle</a:t>
            </a:r>
          </a:p>
        </p:txBody>
      </p:sp>
      <p:sp>
        <p:nvSpPr>
          <p:cNvPr id="4101" name="Tijdelijke aanduiding voor dia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D653C08C-FA12-8F47-8178-36A499A3501D}" type="slidenum">
              <a:rPr lang="nl-NL" sz="1200" baseline="0">
                <a:latin typeface="Times" charset="0"/>
              </a:rPr>
              <a:pPr/>
              <a:t>1</a:t>
            </a:fld>
            <a:endParaRPr lang="nl-NL" sz="1200" baseline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887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2701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nl-NL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nl-NL" sz="1200" baseline="0">
                <a:latin typeface="Times" charset="0"/>
              </a:rPr>
              <a:t>De Groene Welle</a:t>
            </a:r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FC7B8BC-458F-204A-A85D-DBA646736086}" type="slidenum">
              <a:rPr lang="nl-NL" sz="1200" baseline="0">
                <a:latin typeface="Times" charset="0"/>
              </a:rPr>
              <a:pPr/>
              <a:t>11</a:t>
            </a:fld>
            <a:endParaRPr lang="nl-NL" sz="1200" baseline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3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nl-NL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nl-NL" sz="1200" baseline="0">
                <a:latin typeface="Times" charset="0"/>
              </a:rPr>
              <a:t>De Groene Welle</a:t>
            </a:r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FC7B8BC-458F-204A-A85D-DBA646736086}" type="slidenum">
              <a:rPr lang="nl-NL" sz="1200" baseline="0">
                <a:latin typeface="Times" charset="0"/>
              </a:rPr>
              <a:pPr/>
              <a:t>12</a:t>
            </a:fld>
            <a:endParaRPr lang="nl-NL" sz="1200" baseline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061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nl-NL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nl-NL" sz="1200" baseline="0">
                <a:latin typeface="Times" charset="0"/>
              </a:rPr>
              <a:t>De Groene Welle</a:t>
            </a:r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FC7B8BC-458F-204A-A85D-DBA646736086}" type="slidenum">
              <a:rPr lang="nl-NL" sz="1200" baseline="0">
                <a:latin typeface="Times" charset="0"/>
              </a:rPr>
              <a:pPr/>
              <a:t>13</a:t>
            </a:fld>
            <a:endParaRPr lang="nl-NL" sz="1200" baseline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141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nl-NL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nl-NL" sz="1200" baseline="0">
                <a:latin typeface="Times" charset="0"/>
              </a:rPr>
              <a:t>De Groene Welle</a:t>
            </a:r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FC7B8BC-458F-204A-A85D-DBA646736086}" type="slidenum">
              <a:rPr lang="nl-NL" sz="1200" baseline="0">
                <a:latin typeface="Times" charset="0"/>
              </a:rPr>
              <a:pPr/>
              <a:t>14</a:t>
            </a:fld>
            <a:endParaRPr lang="nl-NL" sz="1200" baseline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01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nl-NL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nl-NL" sz="1200" baseline="0">
                <a:latin typeface="Times" charset="0"/>
              </a:rPr>
              <a:t>De Groene Welle</a:t>
            </a:r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FC7B8BC-458F-204A-A85D-DBA646736086}" type="slidenum">
              <a:rPr lang="nl-NL" sz="1200" baseline="0">
                <a:latin typeface="Times" charset="0"/>
              </a:rPr>
              <a:pPr/>
              <a:t>15</a:t>
            </a:fld>
            <a:endParaRPr lang="nl-NL" sz="1200" baseline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33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nl-NL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nl-NL" sz="1200" baseline="0">
                <a:latin typeface="Times" charset="0"/>
              </a:rPr>
              <a:t>De Groene Welle</a:t>
            </a:r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FC7B8BC-458F-204A-A85D-DBA646736086}" type="slidenum">
              <a:rPr lang="nl-NL" sz="1200" baseline="0">
                <a:latin typeface="Times" charset="0"/>
              </a:rPr>
              <a:pPr/>
              <a:t>16</a:t>
            </a:fld>
            <a:endParaRPr lang="nl-NL" sz="1200" baseline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11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nl-NL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nl-NL" sz="1200" baseline="0">
                <a:latin typeface="Times" charset="0"/>
              </a:rPr>
              <a:t>De Groene Welle</a:t>
            </a:r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FC7B8BC-458F-204A-A85D-DBA646736086}" type="slidenum">
              <a:rPr lang="nl-NL" sz="1200" baseline="0">
                <a:latin typeface="Times" charset="0"/>
              </a:rPr>
              <a:pPr/>
              <a:t>17</a:t>
            </a:fld>
            <a:endParaRPr lang="nl-NL" sz="1200" baseline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54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nl-NL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nl-NL" sz="1200" baseline="0">
                <a:latin typeface="Times" charset="0"/>
              </a:rPr>
              <a:t>De Groene Welle</a:t>
            </a:r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FC7B8BC-458F-204A-A85D-DBA646736086}" type="slidenum">
              <a:rPr lang="nl-NL" sz="1200" baseline="0">
                <a:latin typeface="Times" charset="0"/>
              </a:rPr>
              <a:pPr/>
              <a:t>18</a:t>
            </a:fld>
            <a:endParaRPr lang="nl-NL" sz="1200" baseline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706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nl-NL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nl-NL" sz="1200" baseline="0">
                <a:latin typeface="Times" charset="0"/>
              </a:rPr>
              <a:t>De Groene Welle</a:t>
            </a:r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FC7B8BC-458F-204A-A85D-DBA646736086}" type="slidenum">
              <a:rPr lang="nl-NL" sz="1200" baseline="0">
                <a:latin typeface="Times" charset="0"/>
              </a:rPr>
              <a:pPr/>
              <a:t>19</a:t>
            </a:fld>
            <a:endParaRPr lang="nl-NL" sz="1200" baseline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47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nl-NL" dirty="0" err="1" smtClean="0">
                <a:latin typeface="Times" charset="0"/>
                <a:ea typeface="ＭＳ Ｐゴシック" charset="0"/>
                <a:cs typeface="ＭＳ Ｐゴシック" charset="0"/>
              </a:rPr>
              <a:t>Celonderdelen</a:t>
            </a:r>
            <a:r>
              <a:rPr lang="nl-NL" dirty="0" smtClean="0">
                <a:latin typeface="Times" charset="0"/>
                <a:ea typeface="ＭＳ Ｐゴシック" charset="0"/>
                <a:cs typeface="ＭＳ Ｐゴシック" charset="0"/>
              </a:rPr>
              <a:t>: </a:t>
            </a:r>
          </a:p>
          <a:p>
            <a:r>
              <a:rPr lang="nl-NL" dirty="0" smtClean="0">
                <a:latin typeface="Times" charset="0"/>
                <a:ea typeface="ＭＳ Ｐゴシック" charset="0"/>
                <a:cs typeface="ＭＳ Ｐゴシック" charset="0"/>
              </a:rPr>
              <a:t>Fabriekswand: De ‘muren’</a:t>
            </a:r>
            <a:r>
              <a:rPr lang="nl-NL" baseline="0" dirty="0" smtClean="0">
                <a:latin typeface="Times" charset="0"/>
                <a:ea typeface="ＭＳ Ｐゴシック" charset="0"/>
                <a:cs typeface="ＭＳ Ｐゴシック" charset="0"/>
              </a:rPr>
              <a:t> van de fabriek zijn de celwanden. Ze bestaan uit stoffen zoals cellulose. Vervolgens kom je bij de portier en de ontvangstafdeling. Dat is de celmembraan.</a:t>
            </a:r>
          </a:p>
          <a:p>
            <a:r>
              <a:rPr lang="nl-NL" baseline="0" dirty="0" smtClean="0">
                <a:latin typeface="Times" charset="0"/>
                <a:ea typeface="ＭＳ Ｐゴシック" charset="0"/>
                <a:cs typeface="ＭＳ Ｐゴシック" charset="0"/>
              </a:rPr>
              <a:t>De fabrieksvloer is het cytoplasma, het sap in de cel, waarin de celorganellen rondzweven.,</a:t>
            </a:r>
          </a:p>
          <a:p>
            <a:r>
              <a:rPr lang="nl-NL" baseline="0" dirty="0" smtClean="0">
                <a:latin typeface="Times" charset="0"/>
                <a:ea typeface="ＭＳ Ｐゴシック" charset="0"/>
                <a:cs typeface="ＭＳ Ｐゴシック" charset="0"/>
              </a:rPr>
              <a:t>Energievoorziening. In de bladgroenkorrel of chlorofyl.</a:t>
            </a:r>
          </a:p>
          <a:p>
            <a:r>
              <a:rPr lang="nl-NL" baseline="0" dirty="0" smtClean="0">
                <a:latin typeface="Times" charset="0"/>
                <a:ea typeface="ＭＳ Ｐゴシック" charset="0"/>
                <a:cs typeface="ＭＳ Ｐゴシック" charset="0"/>
              </a:rPr>
              <a:t>Productie, verpakking en verzending. De lopende band is het </a:t>
            </a:r>
            <a:r>
              <a:rPr lang="nl-NL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endoplasmatisch</a:t>
            </a:r>
            <a:r>
              <a:rPr lang="nl-NL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nl-NL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reticullum</a:t>
            </a:r>
            <a:r>
              <a:rPr lang="nl-NL" baseline="0" dirty="0" smtClean="0">
                <a:latin typeface="Times" charset="0"/>
                <a:ea typeface="ＭＳ Ｐゴシック" charset="0"/>
                <a:cs typeface="ＭＳ Ｐゴシック" charset="0"/>
              </a:rPr>
              <a:t>. Deze zit vast aan de celkern. </a:t>
            </a:r>
          </a:p>
          <a:p>
            <a:r>
              <a:rPr lang="nl-NL" baseline="0" dirty="0" smtClean="0">
                <a:latin typeface="Times" charset="0"/>
                <a:ea typeface="ＭＳ Ｐゴシック" charset="0"/>
                <a:cs typeface="ＭＳ Ｐゴシック" charset="0"/>
              </a:rPr>
              <a:t>De cel als magazijn: vacuole. Water, ionen, afvalstoffen </a:t>
            </a:r>
            <a:r>
              <a:rPr lang="nl-NL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enz</a:t>
            </a:r>
            <a:r>
              <a:rPr lang="nl-NL" baseline="0" dirty="0" smtClean="0">
                <a:latin typeface="Times" charset="0"/>
                <a:ea typeface="ＭＳ Ｐゴシック" charset="0"/>
                <a:cs typeface="ＭＳ Ｐゴシック" charset="0"/>
              </a:rPr>
              <a:t> worden hier opgeslagen.</a:t>
            </a:r>
          </a:p>
          <a:p>
            <a:r>
              <a:rPr lang="nl-NL" baseline="0" dirty="0" smtClean="0">
                <a:latin typeface="Times" charset="0"/>
                <a:ea typeface="ＭＳ Ｐゴシック" charset="0"/>
                <a:cs typeface="ＭＳ Ｐゴシック" charset="0"/>
              </a:rPr>
              <a:t>Directie: de celkern regelt alles.</a:t>
            </a:r>
          </a:p>
          <a:p>
            <a:r>
              <a:rPr lang="nl-NL" baseline="0" dirty="0" smtClean="0">
                <a:latin typeface="Times" charset="0"/>
                <a:ea typeface="ＭＳ Ｐゴシック" charset="0"/>
                <a:cs typeface="ＭＳ Ｐゴシック" charset="0"/>
              </a:rPr>
              <a:t>Samenwerking tussen de fabrieken gebeurt door de plantenhormonen.</a:t>
            </a:r>
          </a:p>
          <a:p>
            <a:endParaRPr lang="nl-NL" baseline="0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endParaRPr lang="nl-NL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nl-NL" sz="1200" baseline="0">
                <a:latin typeface="Times" charset="0"/>
              </a:rPr>
              <a:t>De Groene Welle</a:t>
            </a:r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FC7B8BC-458F-204A-A85D-DBA646736086}" type="slidenum">
              <a:rPr lang="nl-NL" sz="1200" baseline="0">
                <a:latin typeface="Times" charset="0"/>
              </a:rPr>
              <a:pPr/>
              <a:t>2</a:t>
            </a:fld>
            <a:endParaRPr lang="nl-NL" sz="1200" baseline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3206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nl-NL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nl-NL" sz="1200" baseline="0">
                <a:latin typeface="Times" charset="0"/>
              </a:rPr>
              <a:t>De Groene Welle</a:t>
            </a:r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FC7B8BC-458F-204A-A85D-DBA646736086}" type="slidenum">
              <a:rPr lang="nl-NL" sz="1200" baseline="0">
                <a:latin typeface="Times" charset="0"/>
              </a:rPr>
              <a:pPr/>
              <a:t>20</a:t>
            </a:fld>
            <a:endParaRPr lang="nl-NL" sz="1200" baseline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470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nl-NL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nl-NL" sz="1200" baseline="0">
                <a:latin typeface="Times" charset="0"/>
              </a:rPr>
              <a:t>De Groene Welle</a:t>
            </a:r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FC7B8BC-458F-204A-A85D-DBA646736086}" type="slidenum">
              <a:rPr lang="nl-NL" sz="1200" baseline="0">
                <a:latin typeface="Times" charset="0"/>
              </a:rPr>
              <a:pPr/>
              <a:t>21</a:t>
            </a:fld>
            <a:endParaRPr lang="nl-NL" sz="1200" baseline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1529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nl-NL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nl-NL" sz="1200" baseline="0">
                <a:latin typeface="Times" charset="0"/>
              </a:rPr>
              <a:t>De Groene Welle</a:t>
            </a:r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FC7B8BC-458F-204A-A85D-DBA646736086}" type="slidenum">
              <a:rPr lang="nl-NL" sz="1200" baseline="0">
                <a:latin typeface="Times" charset="0"/>
              </a:rPr>
              <a:pPr/>
              <a:t>22</a:t>
            </a:fld>
            <a:endParaRPr lang="nl-NL" sz="1200" baseline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056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nl-NL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nl-NL" sz="1200" baseline="0">
                <a:latin typeface="Times" charset="0"/>
              </a:rPr>
              <a:t>De Groene Welle</a:t>
            </a:r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FC7B8BC-458F-204A-A85D-DBA646736086}" type="slidenum">
              <a:rPr lang="nl-NL" sz="1200" baseline="0">
                <a:latin typeface="Times" charset="0"/>
              </a:rPr>
              <a:pPr/>
              <a:t>3</a:t>
            </a:fld>
            <a:endParaRPr lang="nl-NL" sz="1200" baseline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809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635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7596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800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7873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9350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454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2998B1-FF97-1842-B4C4-243C0438C6B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913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13456-01D1-DC49-9C6C-AD667E7C9CD5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10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D51A2-1EB1-4D46-9B1B-E2E078B7CD3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4065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0F15-DBE9-B142-A389-875D90D831A0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357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883D-AE62-BD4A-97C4-E62BFC7E3D9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464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8BEA-0E9D-0442-8893-66C6A1FF7AF1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744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5A2C-089F-ED4A-AE00-54F579DBEC1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18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AF77-504C-E845-88DA-0B45F23B3A7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9871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878D-4675-4349-9FEC-83AD6676470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2951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7F14-322E-E344-938B-F3EF717BECD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0264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F752-6737-BD4D-9F30-58EFB82C66C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255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D871E-6309-174E-BB81-4332C1DFD9C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8206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AF55-EC6D-CC44-88B6-DCC16E825A79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397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A777-49F8-964F-832E-34ECF877A57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4385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5E5A-9B42-B641-9276-7DED96126C40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91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7FECB-13C9-C34F-9477-16B31E7D91C2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647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0EB2D-7396-CF49-BCA4-7B90988CC91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79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F0E485-7030-B445-AAA2-58A8B21BE20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08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79530-440E-9B4D-AD82-E48C794D655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44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72C30-F915-9E43-9664-5A44D9274C7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6656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6151F-B88C-9D41-90DC-D7224944D7B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190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8F37C-E4B0-E340-83A1-B106A3B11B95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123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latin typeface="Times" charset="0"/>
              </a:defRPr>
            </a:lvl1pPr>
          </a:lstStyle>
          <a:p>
            <a:fld id="{ED90BC44-2B12-0842-BCAB-0F64450D69AA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29" charset="-128"/>
          <a:cs typeface="ＭＳ Ｐゴシック" pitchFamily="2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ea typeface="ＭＳ Ｐゴシック" pitchFamily="29" charset="-128"/>
          <a:cs typeface="ＭＳ Ｐゴシック" pitchFamily="2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ea typeface="ＭＳ Ｐゴシック" pitchFamily="29" charset="-128"/>
          <a:cs typeface="ＭＳ Ｐゴシック" pitchFamily="2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ea typeface="ＭＳ Ｐゴシック" pitchFamily="29" charset="-128"/>
          <a:cs typeface="ＭＳ Ｐゴシック" pitchFamily="2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ea typeface="ＭＳ Ｐゴシック" pitchFamily="29" charset="-128"/>
          <a:cs typeface="ＭＳ Ｐゴシック" pitchFamily="2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29" charset="-128"/>
          <a:cs typeface="ＭＳ Ｐゴシック" pitchFamily="2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2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2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2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D90BC44-2B12-0842-BCAB-0F64450D69AA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4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rovisioning.ontwikkelcentrum.nl/objects/OC-37092d/11/OC-37092-4-4df/OC-37092-4-4df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iesite.nl/plantencelonderdelen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2SdITMbFnN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ovisioning.ontwikkelcentrum.nl/objects/OC-37092d/11/OC-37092-4-4df/OC-37092-4-4df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atabank.groenkennisnet.nl/stikstofgebrek_loofhoutgewassen.ht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ovisioning.ontwikkelcentrum.nl/objects/OC-37092d/11/OC-37092-4-4df/OC-37092-4-4df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Vgyn6S4wG8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hyperlink" Target="http://www.gelreijsselstreek.com/media/documents/Basis-Kennis-Stikstofbemesting.pdf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20" y="2420888"/>
            <a:ext cx="4120852" cy="27403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Rechthoek 2"/>
          <p:cNvSpPr/>
          <p:nvPr/>
        </p:nvSpPr>
        <p:spPr>
          <a:xfrm>
            <a:off x="1835696" y="764704"/>
            <a:ext cx="47204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Bemesting klas 2</a:t>
            </a:r>
            <a:endParaRPr lang="nl-NL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30</a:t>
            </a:r>
            <a:br>
              <a:rPr lang="nl-NL" sz="2700" i="1" dirty="0" smtClean="0"/>
            </a:br>
            <a:r>
              <a:rPr lang="nl-NL" sz="2700" i="1" dirty="0" smtClean="0"/>
              <a:t>Stikstof in de bodem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1944216"/>
          </a:xfrm>
        </p:spPr>
        <p:txBody>
          <a:bodyPr>
            <a:normAutofit/>
          </a:bodyPr>
          <a:lstStyle/>
          <a:p>
            <a:pPr algn="ctr"/>
            <a:endParaRPr lang="nl-NL" sz="2000" dirty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210" y="1628800"/>
            <a:ext cx="49720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40" y="620688"/>
            <a:ext cx="4717990" cy="594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1209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589" y="1124744"/>
            <a:ext cx="5686822" cy="987425"/>
          </a:xfrm>
        </p:spPr>
        <p:txBody>
          <a:bodyPr/>
          <a:lstStyle/>
          <a:p>
            <a:r>
              <a:rPr lang="nl-NL" sz="4000" b="1" dirty="0" smtClean="0">
                <a:latin typeface="Tahoma" charset="0"/>
                <a:ea typeface="ＭＳ Ｐゴシック" charset="0"/>
                <a:cs typeface="ＭＳ Ｐゴシック" charset="0"/>
              </a:rPr>
              <a:t>N- stikstof</a:t>
            </a:r>
            <a:endParaRPr lang="nl-NL" sz="4000" b="1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02624" cy="353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dirty="0" smtClean="0">
                <a:latin typeface="Tahoma" charset="0"/>
                <a:ea typeface="ＭＳ Ｐゴシック" charset="0"/>
                <a:cs typeface="ＭＳ Ｐゴシック" charset="0"/>
              </a:rPr>
              <a:t>Vandaag gaan we het hebben over</a:t>
            </a:r>
          </a:p>
          <a:p>
            <a:pPr eaLnBrk="1" hangingPunct="1">
              <a:buFontTx/>
              <a:buNone/>
            </a:pPr>
            <a:r>
              <a:rPr lang="nl-NL" dirty="0" smtClean="0">
                <a:latin typeface="Tahoma" charset="0"/>
                <a:ea typeface="ＭＳ Ｐゴシック" charset="0"/>
                <a:cs typeface="ＭＳ Ｐゴシック" charset="0"/>
              </a:rPr>
              <a:t>stikstof. </a:t>
            </a:r>
            <a:endParaRPr lang="nl-NL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nl-NL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nl-NL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nl-NL" dirty="0" smtClean="0">
                <a:latin typeface="Tahoma" charset="0"/>
                <a:ea typeface="ＭＳ Ｐゴシック" charset="0"/>
                <a:cs typeface="ＭＳ Ｐゴシック" charset="0"/>
              </a:rPr>
              <a:t>Nu komt de nieuwe informatie!</a:t>
            </a:r>
            <a:endParaRPr lang="nl-NL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nl-NL" dirty="0">
                <a:latin typeface="Tahoma" charset="0"/>
                <a:ea typeface="ＭＳ Ｐゴシック" charset="0"/>
                <a:cs typeface="ＭＳ Ｐゴシック" charset="0"/>
              </a:rPr>
              <a:t>          </a:t>
            </a:r>
            <a:endParaRPr lang="nl-NL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nl-NL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068960"/>
            <a:ext cx="1210977" cy="17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21544"/>
      </p:ext>
    </p:extLst>
  </p:cSld>
  <p:clrMapOvr>
    <a:masterClrMapping/>
  </p:clrMapOvr>
  <p:transition advTm="684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589" y="1124744"/>
            <a:ext cx="5686822" cy="987425"/>
          </a:xfrm>
        </p:spPr>
        <p:txBody>
          <a:bodyPr/>
          <a:lstStyle/>
          <a:p>
            <a:r>
              <a:rPr lang="nl-NL" sz="4000" b="1" dirty="0" smtClean="0">
                <a:latin typeface="Tahoma" charset="0"/>
                <a:ea typeface="ＭＳ Ｐゴシック" charset="0"/>
                <a:cs typeface="ＭＳ Ｐゴシック" charset="0"/>
              </a:rPr>
              <a:t>Stikstof</a:t>
            </a:r>
            <a:endParaRPr lang="nl-NL" sz="4000" b="1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530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nl-NL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nl-NL" dirty="0">
                <a:latin typeface="Tahoma" charset="0"/>
                <a:ea typeface="ＭＳ Ｐゴシック" charset="0"/>
                <a:cs typeface="ＭＳ Ｐゴシック" charset="0"/>
              </a:rPr>
              <a:t>          </a:t>
            </a:r>
            <a:endParaRPr lang="nl-NL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nl-NL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24" y="2708920"/>
            <a:ext cx="76581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51877"/>
      </p:ext>
    </p:extLst>
  </p:cSld>
  <p:clrMapOvr>
    <a:masterClrMapping/>
  </p:clrMapOvr>
  <p:transition advTm="684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589" y="1124744"/>
            <a:ext cx="5686822" cy="987425"/>
          </a:xfrm>
        </p:spPr>
        <p:txBody>
          <a:bodyPr/>
          <a:lstStyle/>
          <a:p>
            <a:r>
              <a:rPr lang="nl-NL" sz="4000" b="1" dirty="0" smtClean="0">
                <a:latin typeface="Tahoma" charset="0"/>
                <a:ea typeface="ＭＳ Ｐゴシック" charset="0"/>
                <a:cs typeface="ＭＳ Ｐゴシック" charset="0"/>
              </a:rPr>
              <a:t>Stikstof</a:t>
            </a:r>
            <a:endParaRPr lang="nl-NL" sz="4000" b="1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530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nl-NL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nl-NL" dirty="0">
                <a:latin typeface="Tahoma" charset="0"/>
                <a:ea typeface="ＭＳ Ｐゴシック" charset="0"/>
                <a:cs typeface="ＭＳ Ｐゴシック" charset="0"/>
              </a:rPr>
              <a:t>          </a:t>
            </a:r>
            <a:endParaRPr lang="nl-NL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nl-NL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708920"/>
            <a:ext cx="79248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3126"/>
      </p:ext>
    </p:extLst>
  </p:cSld>
  <p:clrMapOvr>
    <a:masterClrMapping/>
  </p:clrMapOvr>
  <p:transition advTm="684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589" y="1124744"/>
            <a:ext cx="5686822" cy="987425"/>
          </a:xfrm>
        </p:spPr>
        <p:txBody>
          <a:bodyPr/>
          <a:lstStyle/>
          <a:p>
            <a:r>
              <a:rPr lang="nl-NL" sz="4000" b="1" dirty="0" smtClean="0">
                <a:latin typeface="Tahoma" charset="0"/>
                <a:ea typeface="ＭＳ Ｐゴシック" charset="0"/>
                <a:cs typeface="ＭＳ Ｐゴシック" charset="0"/>
              </a:rPr>
              <a:t>Stikstof</a:t>
            </a:r>
            <a:endParaRPr lang="nl-NL" sz="4000" b="1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530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nl-NL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nl-NL" dirty="0">
                <a:latin typeface="Tahoma" charset="0"/>
                <a:ea typeface="ＭＳ Ｐゴシック" charset="0"/>
                <a:cs typeface="ＭＳ Ｐゴシック" charset="0"/>
              </a:rPr>
              <a:t>          </a:t>
            </a:r>
            <a:endParaRPr lang="nl-NL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nl-NL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74" y="2204864"/>
            <a:ext cx="79724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04066"/>
      </p:ext>
    </p:extLst>
  </p:cSld>
  <p:clrMapOvr>
    <a:masterClrMapping/>
  </p:clrMapOvr>
  <p:transition advTm="684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589" y="1124744"/>
            <a:ext cx="5686822" cy="987425"/>
          </a:xfrm>
        </p:spPr>
        <p:txBody>
          <a:bodyPr/>
          <a:lstStyle/>
          <a:p>
            <a:r>
              <a:rPr lang="nl-NL" sz="4000" b="1" dirty="0" smtClean="0">
                <a:latin typeface="Tahoma" charset="0"/>
                <a:ea typeface="ＭＳ Ｐゴシック" charset="0"/>
                <a:cs typeface="ＭＳ Ｐゴシック" charset="0"/>
              </a:rPr>
              <a:t>Stikstof</a:t>
            </a:r>
            <a:endParaRPr lang="nl-NL" sz="4000" b="1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530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nl-NL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nl-NL" dirty="0">
                <a:latin typeface="Tahoma" charset="0"/>
                <a:ea typeface="ＭＳ Ｐゴシック" charset="0"/>
                <a:cs typeface="ＭＳ Ｐゴシック" charset="0"/>
              </a:rPr>
              <a:t>          </a:t>
            </a:r>
            <a:endParaRPr lang="nl-NL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nl-NL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2660650"/>
            <a:ext cx="79438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7974"/>
      </p:ext>
    </p:extLst>
  </p:cSld>
  <p:clrMapOvr>
    <a:masterClrMapping/>
  </p:clrMapOvr>
  <p:transition advTm="684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589" y="1124744"/>
            <a:ext cx="5686822" cy="987425"/>
          </a:xfrm>
        </p:spPr>
        <p:txBody>
          <a:bodyPr/>
          <a:lstStyle/>
          <a:p>
            <a:r>
              <a:rPr lang="nl-NL" sz="4000" b="1" dirty="0" smtClean="0">
                <a:latin typeface="Tahoma" charset="0"/>
                <a:ea typeface="ＭＳ Ｐゴシック" charset="0"/>
                <a:cs typeface="ＭＳ Ｐゴシック" charset="0"/>
              </a:rPr>
              <a:t>Stikstof uit nitraat</a:t>
            </a:r>
            <a:endParaRPr lang="nl-NL" sz="4000" b="1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400" y="2502131"/>
            <a:ext cx="7772400" cy="3530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nl-NL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nl-NL" dirty="0">
                <a:latin typeface="Tahoma" charset="0"/>
                <a:ea typeface="ＭＳ Ｐゴシック" charset="0"/>
                <a:cs typeface="ＭＳ Ｐゴシック" charset="0"/>
              </a:rPr>
              <a:t>          </a:t>
            </a:r>
            <a:endParaRPr lang="nl-NL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nl-NL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514600"/>
            <a:ext cx="6858000" cy="62865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1" y="2348880"/>
            <a:ext cx="9041637" cy="350783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6356" y="384662"/>
            <a:ext cx="1473585" cy="14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8348"/>
      </p:ext>
    </p:extLst>
  </p:cSld>
  <p:clrMapOvr>
    <a:masterClrMapping/>
  </p:clrMapOvr>
  <p:transition advTm="68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589" y="1124744"/>
            <a:ext cx="5686822" cy="987425"/>
          </a:xfrm>
        </p:spPr>
        <p:txBody>
          <a:bodyPr/>
          <a:lstStyle/>
          <a:p>
            <a:r>
              <a:rPr lang="nl-NL" sz="4000" b="1" dirty="0" smtClean="0">
                <a:latin typeface="Tahoma" charset="0"/>
                <a:ea typeface="ＭＳ Ｐゴシック" charset="0"/>
                <a:cs typeface="ＭＳ Ｐゴシック" charset="0"/>
              </a:rPr>
              <a:t>Stikstof uit ammonium</a:t>
            </a:r>
            <a:endParaRPr lang="nl-NL" sz="4000" b="1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530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nl-NL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nl-NL" dirty="0">
                <a:latin typeface="Tahoma" charset="0"/>
                <a:ea typeface="ＭＳ Ｐゴシック" charset="0"/>
                <a:cs typeface="ＭＳ Ｐゴシック" charset="0"/>
              </a:rPr>
              <a:t>          </a:t>
            </a:r>
            <a:endParaRPr lang="nl-NL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nl-NL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1" y="2276872"/>
            <a:ext cx="8961897" cy="350550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255" y="927631"/>
            <a:ext cx="1646312" cy="126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65"/>
      </p:ext>
    </p:extLst>
  </p:cSld>
  <p:clrMapOvr>
    <a:masterClrMapping/>
  </p:clrMapOvr>
  <p:transition advTm="684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589" y="1124744"/>
            <a:ext cx="5686822" cy="987425"/>
          </a:xfrm>
        </p:spPr>
        <p:txBody>
          <a:bodyPr/>
          <a:lstStyle/>
          <a:p>
            <a:r>
              <a:rPr lang="nl-NL" sz="4000" b="1" dirty="0" smtClean="0">
                <a:latin typeface="Tahoma" charset="0"/>
                <a:ea typeface="ＭＳ Ｐゴシック" charset="0"/>
                <a:cs typeface="ＭＳ Ｐゴシック" charset="0"/>
              </a:rPr>
              <a:t>Stikstof</a:t>
            </a:r>
            <a:endParaRPr lang="nl-NL" sz="4000" b="1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530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nl-NL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nl-NL" dirty="0">
                <a:latin typeface="Tahoma" charset="0"/>
                <a:ea typeface="ＭＳ Ｐゴシック" charset="0"/>
                <a:cs typeface="ＭＳ Ｐゴシック" charset="0"/>
              </a:rPr>
              <a:t>          </a:t>
            </a:r>
            <a:endParaRPr lang="nl-NL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nl-NL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7" y="2420888"/>
            <a:ext cx="8980186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78705"/>
      </p:ext>
    </p:extLst>
  </p:cSld>
  <p:clrMapOvr>
    <a:masterClrMapping/>
  </p:clrMapOvr>
  <p:transition advTm="684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589" y="1124744"/>
            <a:ext cx="5686822" cy="987425"/>
          </a:xfrm>
        </p:spPr>
        <p:txBody>
          <a:bodyPr/>
          <a:lstStyle/>
          <a:p>
            <a:r>
              <a:rPr lang="nl-NL" sz="4000" b="1" dirty="0" smtClean="0">
                <a:latin typeface="Tahoma" charset="0"/>
                <a:ea typeface="ＭＳ Ｐゴシック" charset="0"/>
                <a:cs typeface="ＭＳ Ｐゴシック" charset="0"/>
              </a:rPr>
              <a:t>Stikstof</a:t>
            </a:r>
            <a:endParaRPr lang="nl-NL" sz="4000" b="1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2436604"/>
            <a:ext cx="6982544" cy="1928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b="1" dirty="0" smtClean="0">
                <a:latin typeface="Tahoma" charset="0"/>
                <a:ea typeface="ＭＳ Ｐゴシック" charset="0"/>
                <a:cs typeface="ＭＳ Ｐゴシック" charset="0"/>
              </a:rPr>
              <a:t>Opdracht 1: </a:t>
            </a:r>
          </a:p>
          <a:p>
            <a:pPr eaLnBrk="1" hangingPunct="1">
              <a:buFontTx/>
              <a:buNone/>
            </a:pPr>
            <a:endParaRPr lang="nl-NL" b="1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nl-NL" dirty="0" smtClean="0">
                <a:latin typeface="Tahoma" charset="0"/>
                <a:ea typeface="ＭＳ Ｐゴシック" charset="0"/>
                <a:cs typeface="ＭＳ Ｐゴシック" charset="0"/>
              </a:rPr>
              <a:t>Maak voor jezelf een </a:t>
            </a:r>
          </a:p>
          <a:p>
            <a:pPr eaLnBrk="1" hangingPunct="1">
              <a:buFontTx/>
              <a:buNone/>
            </a:pPr>
            <a:r>
              <a:rPr lang="nl-NL" dirty="0" smtClean="0">
                <a:latin typeface="Tahoma" charset="0"/>
                <a:ea typeface="ＭＳ Ｐゴシック" charset="0"/>
                <a:cs typeface="ＭＳ Ｐゴシック" charset="0"/>
              </a:rPr>
              <a:t>korte samenvatting over </a:t>
            </a:r>
          </a:p>
          <a:p>
            <a:pPr eaLnBrk="1" hangingPunct="1">
              <a:buFontTx/>
              <a:buNone/>
            </a:pPr>
            <a:r>
              <a:rPr lang="nl-NL" dirty="0" smtClean="0">
                <a:latin typeface="Tahoma" charset="0"/>
                <a:ea typeface="ＭＳ Ｐゴシック" charset="0"/>
                <a:cs typeface="ＭＳ Ｐゴシック" charset="0"/>
              </a:rPr>
              <a:t>stikstof. Deze kun je gebruiken </a:t>
            </a:r>
          </a:p>
          <a:p>
            <a:pPr eaLnBrk="1" hangingPunct="1">
              <a:buFontTx/>
              <a:buNone/>
            </a:pPr>
            <a:r>
              <a:rPr lang="nl-NL" dirty="0" smtClean="0">
                <a:latin typeface="Tahoma" charset="0"/>
                <a:ea typeface="ＭＳ Ｐゴシック" charset="0"/>
                <a:cs typeface="ＭＳ Ｐゴシック" charset="0"/>
              </a:rPr>
              <a:t>bij het leren van de toets.</a:t>
            </a:r>
          </a:p>
        </p:txBody>
      </p:sp>
      <p:sp>
        <p:nvSpPr>
          <p:cNvPr id="2" name="Rechthoek 1"/>
          <p:cNvSpPr/>
          <p:nvPr/>
        </p:nvSpPr>
        <p:spPr>
          <a:xfrm>
            <a:off x="5652120" y="144917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>
                <a:hlinkClick r:id="rId3"/>
              </a:rPr>
              <a:t>Samenvatting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9164872"/>
      </p:ext>
    </p:extLst>
  </p:cSld>
  <p:clrMapOvr>
    <a:masterClrMapping/>
  </p:clrMapOvr>
  <p:transition advTm="684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589" y="1124744"/>
            <a:ext cx="5686822" cy="987425"/>
          </a:xfrm>
        </p:spPr>
        <p:txBody>
          <a:bodyPr/>
          <a:lstStyle/>
          <a:p>
            <a:r>
              <a:rPr lang="nl-NL" sz="4000" b="1" dirty="0" smtClean="0">
                <a:latin typeface="Tahoma" charset="0"/>
                <a:ea typeface="ＭＳ Ｐゴシック" charset="0"/>
                <a:cs typeface="ＭＳ Ｐゴシック" charset="0"/>
              </a:rPr>
              <a:t>Voorkennis</a:t>
            </a:r>
            <a:endParaRPr lang="nl-NL" sz="4000" b="1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53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dirty="0" smtClean="0">
                <a:latin typeface="Tahoma" charset="0"/>
                <a:ea typeface="ＭＳ Ｐゴシック" charset="0"/>
                <a:cs typeface="ＭＳ Ｐゴシック" charset="0"/>
              </a:rPr>
              <a:t>Om de lessen over meststoffen goed </a:t>
            </a:r>
          </a:p>
          <a:p>
            <a:pPr eaLnBrk="1" hangingPunct="1">
              <a:buFontTx/>
              <a:buNone/>
            </a:pPr>
            <a:r>
              <a:rPr lang="nl-NL" dirty="0" smtClean="0">
                <a:latin typeface="Tahoma" charset="0"/>
                <a:ea typeface="ＭＳ Ｐゴシック" charset="0"/>
                <a:cs typeface="ＭＳ Ｐゴシック" charset="0"/>
              </a:rPr>
              <a:t>te kunnen snappen moet je de volgende</a:t>
            </a:r>
          </a:p>
          <a:p>
            <a:pPr eaLnBrk="1" hangingPunct="1">
              <a:buFontTx/>
              <a:buNone/>
            </a:pPr>
            <a:r>
              <a:rPr lang="nl-NL" dirty="0" smtClean="0">
                <a:latin typeface="Tahoma" charset="0"/>
                <a:ea typeface="ＭＳ Ｐゴシック" charset="0"/>
                <a:cs typeface="ＭＳ Ｐゴシック" charset="0"/>
              </a:rPr>
              <a:t>onderdelen beheersen: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dirty="0" smtClean="0">
                <a:latin typeface="Tahoma" charset="0"/>
                <a:ea typeface="ＭＳ Ｐゴシック" charset="0"/>
                <a:cs typeface="ＭＳ Ｐゴシック" charset="0"/>
                <a:hlinkClick r:id="rId3"/>
              </a:rPr>
              <a:t>Opbouw van de cel</a:t>
            </a:r>
            <a:endParaRPr lang="nl-NL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dirty="0" smtClean="0">
                <a:latin typeface="Tahoma" charset="0"/>
                <a:ea typeface="ＭＳ Ｐゴシック" charset="0"/>
                <a:cs typeface="ＭＳ Ｐゴシック" charset="0"/>
              </a:rPr>
              <a:t>Fotosynthese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dirty="0" smtClean="0">
                <a:latin typeface="Tahoma" charset="0"/>
                <a:ea typeface="ＭＳ Ｐゴシック" charset="0"/>
                <a:cs typeface="ＭＳ Ｐゴシック" charset="0"/>
                <a:hlinkClick r:id="rId4"/>
              </a:rPr>
              <a:t>Transport in de plant</a:t>
            </a:r>
            <a:endParaRPr lang="nl-NL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dirty="0" smtClean="0">
                <a:latin typeface="Tahoma" charset="0"/>
                <a:ea typeface="ＭＳ Ｐゴシック" charset="0"/>
                <a:cs typeface="ＭＳ Ｐゴシック" charset="0"/>
              </a:rPr>
              <a:t>Plantenvoeding</a:t>
            </a:r>
            <a:endParaRPr lang="nl-NL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nl-NL" dirty="0">
                <a:latin typeface="Tahoma" charset="0"/>
                <a:ea typeface="ＭＳ Ｐゴシック" charset="0"/>
                <a:cs typeface="ＭＳ Ｐゴシック" charset="0"/>
              </a:rPr>
              <a:t>          </a:t>
            </a:r>
            <a:endParaRPr lang="nl-NL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nl-NL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514600"/>
            <a:ext cx="8643336" cy="2306977"/>
          </a:xfrm>
          <a:prstGeom prst="rect">
            <a:avLst/>
          </a:prstGeom>
        </p:spPr>
      </p:pic>
    </p:spTree>
  </p:cSld>
  <p:clrMapOvr>
    <a:masterClrMapping/>
  </p:clrMapOvr>
  <p:transition advTm="68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2924944"/>
            <a:ext cx="2247900" cy="203835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589" y="1124744"/>
            <a:ext cx="5686822" cy="987425"/>
          </a:xfrm>
        </p:spPr>
        <p:txBody>
          <a:bodyPr/>
          <a:lstStyle/>
          <a:p>
            <a:r>
              <a:rPr lang="nl-NL" sz="4000" b="1" dirty="0" smtClean="0">
                <a:latin typeface="Tahoma" charset="0"/>
                <a:ea typeface="ＭＳ Ｐゴシック" charset="0"/>
                <a:cs typeface="ＭＳ Ｐゴシック" charset="0"/>
              </a:rPr>
              <a:t>Stikstof</a:t>
            </a:r>
            <a:endParaRPr lang="nl-NL" sz="4000" b="1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2112168"/>
            <a:ext cx="7054552" cy="225293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b="1" dirty="0" smtClean="0">
                <a:latin typeface="Tahoma" charset="0"/>
                <a:ea typeface="ＭＳ Ｐゴシック" charset="0"/>
                <a:cs typeface="ＭＳ Ｐゴシック" charset="0"/>
              </a:rPr>
              <a:t>Opdracht 2: </a:t>
            </a:r>
          </a:p>
          <a:p>
            <a:pPr eaLnBrk="1" hangingPunct="1">
              <a:buFontTx/>
              <a:buNone/>
            </a:pPr>
            <a:endParaRPr lang="nl-NL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nl-NL" dirty="0" smtClean="0">
                <a:latin typeface="Tahoma" charset="0"/>
                <a:ea typeface="ＭＳ Ｐゴシック" charset="0"/>
                <a:cs typeface="ＭＳ Ｐゴシック" charset="0"/>
              </a:rPr>
              <a:t>Zoek op internet de vijf meest</a:t>
            </a:r>
          </a:p>
          <a:p>
            <a:pPr eaLnBrk="1" hangingPunct="1">
              <a:buFontTx/>
              <a:buNone/>
            </a:pPr>
            <a:r>
              <a:rPr lang="nl-NL" dirty="0" smtClean="0">
                <a:latin typeface="Tahoma" charset="0"/>
                <a:ea typeface="ＭＳ Ｐゴシック" charset="0"/>
                <a:cs typeface="ＭＳ Ｐゴシック" charset="0"/>
              </a:rPr>
              <a:t>gebruikte N- meststoffen in de</a:t>
            </a:r>
          </a:p>
          <a:p>
            <a:pPr eaLnBrk="1" hangingPunct="1">
              <a:buFontTx/>
              <a:buNone/>
            </a:pPr>
            <a:r>
              <a:rPr lang="nl-NL" dirty="0" smtClean="0">
                <a:latin typeface="Tahoma" charset="0"/>
                <a:ea typeface="ＭＳ Ｐゴシック" charset="0"/>
                <a:cs typeface="ＭＳ Ｐゴシック" charset="0"/>
              </a:rPr>
              <a:t>tuinbouw. Schrijf op wat de</a:t>
            </a:r>
          </a:p>
          <a:p>
            <a:pPr eaLnBrk="1" hangingPunct="1">
              <a:buFontTx/>
              <a:buNone/>
            </a:pPr>
            <a:r>
              <a:rPr lang="nl-NL" dirty="0" smtClean="0">
                <a:latin typeface="Tahoma" charset="0"/>
                <a:ea typeface="ＭＳ Ｐゴシック" charset="0"/>
                <a:cs typeface="ＭＳ Ｐゴシック" charset="0"/>
              </a:rPr>
              <a:t>samenstelling van deze meststoffen</a:t>
            </a:r>
          </a:p>
          <a:p>
            <a:pPr eaLnBrk="1" hangingPunct="1">
              <a:buFontTx/>
              <a:buNone/>
            </a:pPr>
            <a:r>
              <a:rPr lang="nl-NL" dirty="0" smtClean="0">
                <a:latin typeface="Tahoma" charset="0"/>
                <a:ea typeface="ＭＳ Ｐゴシック" charset="0"/>
                <a:cs typeface="ＭＳ Ｐゴシック" charset="0"/>
              </a:rPr>
              <a:t>zijn. Voeg dit bij je verslag uit</a:t>
            </a:r>
          </a:p>
          <a:p>
            <a:pPr eaLnBrk="1" hangingPunct="1">
              <a:buFontTx/>
              <a:buNone/>
            </a:pPr>
            <a:r>
              <a:rPr lang="nl-NL" dirty="0" smtClean="0">
                <a:latin typeface="Tahoma" charset="0"/>
                <a:ea typeface="ＭＳ Ｐゴシック" charset="0"/>
                <a:cs typeface="ＭＳ Ｐゴシック" charset="0"/>
              </a:rPr>
              <a:t>opdracht 1.</a:t>
            </a:r>
          </a:p>
        </p:txBody>
      </p:sp>
      <p:sp>
        <p:nvSpPr>
          <p:cNvPr id="2" name="Rechthoek 1"/>
          <p:cNvSpPr/>
          <p:nvPr/>
        </p:nvSpPr>
        <p:spPr>
          <a:xfrm>
            <a:off x="5652120" y="144917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>
                <a:hlinkClick r:id="rId4"/>
              </a:rPr>
              <a:t>Samenvatting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7333547"/>
      </p:ext>
    </p:extLst>
  </p:cSld>
  <p:clrMapOvr>
    <a:masterClrMapping/>
  </p:clrMapOvr>
  <p:transition advTm="684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589" y="1124744"/>
            <a:ext cx="5686822" cy="987425"/>
          </a:xfrm>
        </p:spPr>
        <p:txBody>
          <a:bodyPr/>
          <a:lstStyle/>
          <a:p>
            <a:r>
              <a:rPr lang="nl-NL" sz="4000" b="1" dirty="0" smtClean="0">
                <a:latin typeface="Tahoma" charset="0"/>
                <a:ea typeface="ＭＳ Ｐゴシック" charset="0"/>
                <a:cs typeface="ＭＳ Ｐゴシック" charset="0"/>
              </a:rPr>
              <a:t>Stikstof</a:t>
            </a:r>
            <a:endParaRPr lang="nl-NL" sz="4000" b="1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2144497"/>
            <a:ext cx="5760640" cy="302433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b="1" dirty="0" smtClean="0">
                <a:latin typeface="Tahoma" charset="0"/>
                <a:ea typeface="ＭＳ Ｐゴシック" charset="0"/>
                <a:cs typeface="ＭＳ Ｐゴシック" charset="0"/>
              </a:rPr>
              <a:t>Opdracht 3: </a:t>
            </a:r>
          </a:p>
          <a:p>
            <a:pPr eaLnBrk="1" hangingPunct="1">
              <a:buFontTx/>
              <a:buNone/>
            </a:pPr>
            <a:endParaRPr lang="nl-NL" b="1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nl-NL" dirty="0" smtClean="0">
                <a:latin typeface="Tahoma" charset="0"/>
                <a:ea typeface="ＭＳ Ｐゴシック" charset="0"/>
                <a:cs typeface="ＭＳ Ｐゴシック" charset="0"/>
              </a:rPr>
              <a:t>Zoek op internet de gebreks-</a:t>
            </a:r>
          </a:p>
          <a:p>
            <a:pPr eaLnBrk="1" hangingPunct="1">
              <a:buFontTx/>
              <a:buNone/>
            </a:pPr>
            <a:r>
              <a:rPr lang="nl-NL" dirty="0">
                <a:latin typeface="Tahoma" charset="0"/>
                <a:ea typeface="ＭＳ Ｐゴシック" charset="0"/>
                <a:cs typeface="ＭＳ Ｐゴシック" charset="0"/>
              </a:rPr>
              <a:t>e</a:t>
            </a:r>
            <a:r>
              <a:rPr lang="nl-NL" dirty="0" smtClean="0">
                <a:latin typeface="Tahoma" charset="0"/>
                <a:ea typeface="ＭＳ Ｐゴシック" charset="0"/>
                <a:cs typeface="ＭＳ Ｐゴシック" charset="0"/>
              </a:rPr>
              <a:t>n </a:t>
            </a:r>
            <a:r>
              <a:rPr lang="nl-NL" dirty="0" err="1" smtClean="0">
                <a:latin typeface="Tahoma" charset="0"/>
                <a:ea typeface="ＭＳ Ｐゴシック" charset="0"/>
                <a:cs typeface="ＭＳ Ｐゴシック" charset="0"/>
              </a:rPr>
              <a:t>overmaatsverschijnselen</a:t>
            </a:r>
            <a:endParaRPr lang="nl-NL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nl-NL" dirty="0" smtClean="0">
                <a:latin typeface="Tahoma" charset="0"/>
                <a:ea typeface="ＭＳ Ｐゴシック" charset="0"/>
                <a:cs typeface="ＭＳ Ｐゴシック" charset="0"/>
              </a:rPr>
              <a:t>van stikstof in jouw sector. Je</a:t>
            </a:r>
          </a:p>
          <a:p>
            <a:pPr eaLnBrk="1" hangingPunct="1">
              <a:buFontTx/>
              <a:buNone/>
            </a:pPr>
            <a:r>
              <a:rPr lang="nl-NL" dirty="0" smtClean="0">
                <a:latin typeface="Tahoma" charset="0"/>
                <a:ea typeface="ＭＳ Ｐゴシック" charset="0"/>
                <a:cs typeface="ＭＳ Ｐゴシック" charset="0"/>
              </a:rPr>
              <a:t>kunt daar deze </a:t>
            </a:r>
            <a:r>
              <a:rPr lang="nl-NL" dirty="0" smtClean="0">
                <a:latin typeface="Tahoma" charset="0"/>
                <a:ea typeface="ＭＳ Ｐゴシック" charset="0"/>
                <a:cs typeface="ＭＳ Ｐゴシック" charset="0"/>
                <a:hlinkClick r:id="rId3"/>
              </a:rPr>
              <a:t>link</a:t>
            </a:r>
            <a:r>
              <a:rPr lang="nl-NL" dirty="0" smtClean="0">
                <a:latin typeface="Tahoma" charset="0"/>
                <a:ea typeface="ＭＳ Ｐゴシック" charset="0"/>
                <a:cs typeface="ＭＳ Ｐゴシック" charset="0"/>
              </a:rPr>
              <a:t> voor</a:t>
            </a:r>
          </a:p>
          <a:p>
            <a:pPr eaLnBrk="1" hangingPunct="1">
              <a:buFontTx/>
              <a:buNone/>
            </a:pPr>
            <a:r>
              <a:rPr lang="nl-NL" dirty="0" smtClean="0">
                <a:latin typeface="Tahoma" charset="0"/>
                <a:ea typeface="ＭＳ Ｐゴシック" charset="0"/>
                <a:cs typeface="ＭＳ Ｐゴシック" charset="0"/>
              </a:rPr>
              <a:t>gebruiken.</a:t>
            </a:r>
          </a:p>
        </p:txBody>
      </p:sp>
      <p:sp>
        <p:nvSpPr>
          <p:cNvPr id="2" name="Rechthoek 1"/>
          <p:cNvSpPr/>
          <p:nvPr/>
        </p:nvSpPr>
        <p:spPr>
          <a:xfrm>
            <a:off x="5652120" y="144917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>
                <a:hlinkClick r:id="rId4"/>
              </a:rPr>
              <a:t>Samenvatting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7765247"/>
      </p:ext>
    </p:extLst>
  </p:cSld>
  <p:clrMapOvr>
    <a:masterClrMapping/>
  </p:clrMapOvr>
  <p:transition advTm="6848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589" y="1124744"/>
            <a:ext cx="5686822" cy="987425"/>
          </a:xfrm>
        </p:spPr>
        <p:txBody>
          <a:bodyPr/>
          <a:lstStyle/>
          <a:p>
            <a:r>
              <a:rPr lang="nl-NL" sz="4000" b="1" dirty="0" smtClean="0">
                <a:latin typeface="Tahoma" charset="0"/>
                <a:ea typeface="ＭＳ Ｐゴシック" charset="0"/>
                <a:cs typeface="ＭＳ Ｐゴシック" charset="0"/>
              </a:rPr>
              <a:t>Stikstof</a:t>
            </a:r>
            <a:endParaRPr lang="nl-NL" sz="4000" b="1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53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dirty="0" smtClean="0">
                <a:latin typeface="Tahoma" charset="0"/>
                <a:ea typeface="ＭＳ Ｐゴシック" charset="0"/>
                <a:cs typeface="ＭＳ Ｐゴシック" charset="0"/>
              </a:rPr>
              <a:t>Nog vragen?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507316"/>
            <a:ext cx="4957142" cy="317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57210"/>
      </p:ext>
    </p:extLst>
  </p:cSld>
  <p:clrMapOvr>
    <a:masterClrMapping/>
  </p:clrMapOvr>
  <p:transition advTm="684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589" y="1124744"/>
            <a:ext cx="5686822" cy="987425"/>
          </a:xfrm>
        </p:spPr>
        <p:txBody>
          <a:bodyPr/>
          <a:lstStyle/>
          <a:p>
            <a:r>
              <a:rPr lang="nl-NL" sz="4000" b="1" dirty="0" smtClean="0">
                <a:latin typeface="Tahoma" charset="0"/>
                <a:ea typeface="ＭＳ Ｐゴシック" charset="0"/>
                <a:cs typeface="ＭＳ Ｐゴシック" charset="0"/>
              </a:rPr>
              <a:t>N- stikstof</a:t>
            </a:r>
            <a:endParaRPr lang="nl-NL" sz="4000" b="1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02624" cy="353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dirty="0" smtClean="0">
                <a:latin typeface="Tahoma" charset="0"/>
                <a:ea typeface="ＭＳ Ｐゴシック" charset="0"/>
                <a:cs typeface="ＭＳ Ｐゴシック" charset="0"/>
              </a:rPr>
              <a:t>Vandaag gaan we het hebben over</a:t>
            </a:r>
          </a:p>
          <a:p>
            <a:pPr eaLnBrk="1" hangingPunct="1">
              <a:buFontTx/>
              <a:buNone/>
            </a:pPr>
            <a:r>
              <a:rPr lang="nl-NL" dirty="0" smtClean="0">
                <a:latin typeface="Tahoma" charset="0"/>
                <a:ea typeface="ＭＳ Ｐゴシック" charset="0"/>
                <a:cs typeface="ＭＳ Ｐゴシック" charset="0"/>
              </a:rPr>
              <a:t>stikstof. </a:t>
            </a:r>
            <a:endParaRPr lang="nl-NL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nl-NL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nl-NL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nl-NL" dirty="0" smtClean="0">
                <a:latin typeface="Tahoma" charset="0"/>
                <a:ea typeface="ＭＳ Ｐゴシック" charset="0"/>
                <a:cs typeface="ＭＳ Ｐゴシック" charset="0"/>
              </a:rPr>
              <a:t>Wat weten jullie al over stikstof?</a:t>
            </a:r>
            <a:endParaRPr lang="nl-NL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nl-NL" dirty="0">
                <a:latin typeface="Tahoma" charset="0"/>
                <a:ea typeface="ＭＳ Ｐゴシック" charset="0"/>
                <a:cs typeface="ＭＳ Ｐゴシック" charset="0"/>
              </a:rPr>
              <a:t>          </a:t>
            </a:r>
            <a:endParaRPr lang="nl-NL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nl-NL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466" y="3140968"/>
            <a:ext cx="1210977" cy="1764380"/>
          </a:xfrm>
          <a:prstGeom prst="rect">
            <a:avLst/>
          </a:prstGeom>
        </p:spPr>
      </p:pic>
      <p:pic>
        <p:nvPicPr>
          <p:cNvPr id="2" name="Afbeelding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0186" y="2419871"/>
            <a:ext cx="4966469" cy="37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99199"/>
      </p:ext>
    </p:extLst>
  </p:cSld>
  <p:clrMapOvr>
    <a:masterClrMapping/>
  </p:clrMapOvr>
  <p:transition advTm="68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30</a:t>
            </a:r>
            <a:br>
              <a:rPr lang="nl-NL" sz="2700" i="1" dirty="0" smtClean="0"/>
            </a:br>
            <a:r>
              <a:rPr lang="nl-NL" sz="2700" i="1" dirty="0" smtClean="0"/>
              <a:t>Stikstof in de bodem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1944216"/>
          </a:xfrm>
        </p:spPr>
        <p:txBody>
          <a:bodyPr>
            <a:normAutofit/>
          </a:bodyPr>
          <a:lstStyle/>
          <a:p>
            <a:pPr algn="ctr"/>
            <a:endParaRPr lang="nl-NL" sz="2000" dirty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49" y="1599882"/>
            <a:ext cx="5217607" cy="471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675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19702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30</a:t>
            </a:r>
            <a:br>
              <a:rPr lang="nl-NL" sz="2700" i="1" dirty="0" smtClean="0"/>
            </a:br>
            <a:r>
              <a:rPr lang="nl-NL" sz="2700" i="1" dirty="0" smtClean="0"/>
              <a:t>Stikstof in de bodem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1944216"/>
          </a:xfrm>
        </p:spPr>
        <p:txBody>
          <a:bodyPr>
            <a:normAutofit/>
          </a:bodyPr>
          <a:lstStyle/>
          <a:p>
            <a:pPr algn="ctr"/>
            <a:endParaRPr lang="nl-NL" sz="2000" dirty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447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32" y="2348880"/>
            <a:ext cx="4429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38" y="3068960"/>
            <a:ext cx="45053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65104"/>
            <a:ext cx="43053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7" y="5085184"/>
            <a:ext cx="6374143" cy="12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7" y="5040619"/>
            <a:ext cx="6321034" cy="181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49" y="175040"/>
            <a:ext cx="5381017" cy="364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49" y="4078759"/>
            <a:ext cx="5205898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06" y="2096512"/>
            <a:ext cx="79724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2855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30</a:t>
            </a:r>
            <a:br>
              <a:rPr lang="nl-NL" sz="2700" i="1" dirty="0" smtClean="0"/>
            </a:br>
            <a:r>
              <a:rPr lang="nl-NL" sz="2700" i="1" dirty="0" smtClean="0"/>
              <a:t>Stikstof in de bodem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1944216"/>
          </a:xfrm>
        </p:spPr>
        <p:txBody>
          <a:bodyPr>
            <a:normAutofit/>
          </a:bodyPr>
          <a:lstStyle/>
          <a:p>
            <a:pPr algn="ctr"/>
            <a:endParaRPr lang="nl-NL" sz="2000" dirty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79" y="1545612"/>
            <a:ext cx="45243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80" y="2420888"/>
            <a:ext cx="45243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11" y="3832870"/>
            <a:ext cx="45624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804248" y="2002006"/>
            <a:ext cx="148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Stikstof N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804249" y="531877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nitraat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269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30</a:t>
            </a:r>
            <a:br>
              <a:rPr lang="nl-NL" sz="2700" i="1" dirty="0" smtClean="0"/>
            </a:br>
            <a:r>
              <a:rPr lang="nl-NL" sz="2700" i="1" dirty="0" smtClean="0"/>
              <a:t>Stikstof in de bodem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1944216"/>
          </a:xfrm>
        </p:spPr>
        <p:txBody>
          <a:bodyPr>
            <a:normAutofit/>
          </a:bodyPr>
          <a:lstStyle/>
          <a:p>
            <a:pPr algn="ctr"/>
            <a:endParaRPr lang="nl-NL" sz="2000" dirty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45243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845" y="4725144"/>
            <a:ext cx="4495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Vermenigvuldigen 4"/>
          <p:cNvSpPr/>
          <p:nvPr/>
        </p:nvSpPr>
        <p:spPr>
          <a:xfrm>
            <a:off x="1944937" y="3212976"/>
            <a:ext cx="360040" cy="28803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546" y="3789040"/>
            <a:ext cx="2746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944937" y="6165304"/>
            <a:ext cx="3707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Dan zal het vervluchtigen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71962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30</a:t>
            </a:r>
            <a:br>
              <a:rPr lang="nl-NL" sz="2700" i="1" dirty="0" smtClean="0"/>
            </a:br>
            <a:r>
              <a:rPr lang="nl-NL" sz="2700" i="1" dirty="0" smtClean="0"/>
              <a:t>Stikstof in de bodem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1944216"/>
          </a:xfrm>
        </p:spPr>
        <p:txBody>
          <a:bodyPr>
            <a:normAutofit/>
          </a:bodyPr>
          <a:lstStyle/>
          <a:p>
            <a:pPr algn="ctr"/>
            <a:endParaRPr lang="nl-NL" sz="2000" dirty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0386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49080"/>
            <a:ext cx="4533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40180"/>
            <a:ext cx="2746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71" y="1990303"/>
            <a:ext cx="87725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49" y="4896792"/>
            <a:ext cx="2746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0904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30</a:t>
            </a:r>
            <a:br>
              <a:rPr lang="nl-NL" sz="2700" i="1" dirty="0" smtClean="0"/>
            </a:br>
            <a:r>
              <a:rPr lang="nl-NL" sz="2700" i="1" dirty="0" smtClean="0"/>
              <a:t>Stikstof in de bodem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1944216"/>
          </a:xfrm>
        </p:spPr>
        <p:txBody>
          <a:bodyPr>
            <a:normAutofit/>
          </a:bodyPr>
          <a:lstStyle/>
          <a:p>
            <a:pPr algn="ctr"/>
            <a:endParaRPr lang="nl-NL" sz="2000" dirty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42767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98603"/>
            <a:ext cx="2746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9975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C2E150DD3FF547BFFD7598BE20C2A0" ma:contentTypeVersion="0" ma:contentTypeDescription="Een nieuw document maken." ma:contentTypeScope="" ma:versionID="e7a8bd995f49ae6cce78fb7f38a28d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da0342c567f274c68f93872d94a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A2FE38-1A1E-4CF5-A8BD-09AFB9868D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41E11F-3975-4FAA-A6B9-2298BBA1B7DE}">
  <ds:schemaRefs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2644DC2-7640-4F19-86F4-9D9515E820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6893</TotalTime>
  <Words>380</Words>
  <Application>Microsoft Office PowerPoint</Application>
  <PresentationFormat>Diavoorstelling (4:3)</PresentationFormat>
  <Paragraphs>129</Paragraphs>
  <Slides>22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22</vt:i4>
      </vt:variant>
    </vt:vector>
  </HeadingPairs>
  <TitlesOfParts>
    <vt:vector size="31" baseType="lpstr">
      <vt:lpstr>ＭＳ Ｐゴシック</vt:lpstr>
      <vt:lpstr>Arial</vt:lpstr>
      <vt:lpstr>Tahoma</vt:lpstr>
      <vt:lpstr>Times</vt:lpstr>
      <vt:lpstr>Tw Cen MT</vt:lpstr>
      <vt:lpstr>Tw Cen MT Condensed</vt:lpstr>
      <vt:lpstr>Wingdings 3</vt:lpstr>
      <vt:lpstr>Blank</vt:lpstr>
      <vt:lpstr>Integraal</vt:lpstr>
      <vt:lpstr>PowerPoint-presentatie</vt:lpstr>
      <vt:lpstr>Voorkennis</vt:lpstr>
      <vt:lpstr>N- stikstof</vt:lpstr>
      <vt:lpstr>Hoofdstuk 30 Stikstof in de bodem</vt:lpstr>
      <vt:lpstr>Hoofdstuk 30 Stikstof in de bodem</vt:lpstr>
      <vt:lpstr>Hoofdstuk 30 Stikstof in de bodem</vt:lpstr>
      <vt:lpstr>Hoofdstuk 30 Stikstof in de bodem</vt:lpstr>
      <vt:lpstr>Hoofdstuk 30 Stikstof in de bodem</vt:lpstr>
      <vt:lpstr>Hoofdstuk 30 Stikstof in de bodem</vt:lpstr>
      <vt:lpstr>Hoofdstuk 30 Stikstof in de bodem</vt:lpstr>
      <vt:lpstr>N- stikstof</vt:lpstr>
      <vt:lpstr>Stikstof</vt:lpstr>
      <vt:lpstr>Stikstof</vt:lpstr>
      <vt:lpstr>Stikstof</vt:lpstr>
      <vt:lpstr>Stikstof</vt:lpstr>
      <vt:lpstr>Stikstof uit nitraat</vt:lpstr>
      <vt:lpstr>Stikstof uit ammonium</vt:lpstr>
      <vt:lpstr>Stikstof</vt:lpstr>
      <vt:lpstr>Stikstof</vt:lpstr>
      <vt:lpstr>Stikstof</vt:lpstr>
      <vt:lpstr>Stikstof</vt:lpstr>
      <vt:lpstr>Stikstof</vt:lpstr>
    </vt:vector>
  </TitlesOfParts>
  <Company>Jaager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Jaap Slager</dc:creator>
  <cp:lastModifiedBy>Robert Soesman</cp:lastModifiedBy>
  <cp:revision>300</cp:revision>
  <cp:lastPrinted>2015-01-16T14:58:22Z</cp:lastPrinted>
  <dcterms:created xsi:type="dcterms:W3CDTF">2015-06-03T10:24:29Z</dcterms:created>
  <dcterms:modified xsi:type="dcterms:W3CDTF">2017-07-05T13:47:14Z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0x01010030C2E150DD3FF547BFFD7598BE20C2A0</vt:lpwstr>
  </property>
  <property fmtid="{D5CDD505-2E9C-101B-9397-08002B2CF9AE}" pid="3" name="IsMyDocuments">
    <vt:bool>true</vt:bool>
  </property>
</Properties>
</file>